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5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5674-8B0E-3548-9A85-C1AC1054AAC6}" type="datetimeFigureOut">
              <a:rPr lang="en-US" smtClean="0"/>
              <a:t>23/03/20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BDE05-2293-324C-B5AC-5CE9CC42E4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5674-8B0E-3548-9A85-C1AC1054AAC6}" type="datetimeFigureOut">
              <a:rPr lang="en-US" smtClean="0"/>
              <a:t>23/03/20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BDE05-2293-324C-B5AC-5CE9CC42E47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5674-8B0E-3548-9A85-C1AC1054AAC6}" type="datetimeFigureOut">
              <a:rPr lang="en-US" smtClean="0"/>
              <a:t>23/03/20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BDE05-2293-324C-B5AC-5CE9CC42E4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5674-8B0E-3548-9A85-C1AC1054AAC6}" type="datetimeFigureOut">
              <a:rPr lang="en-US" smtClean="0"/>
              <a:t>23/03/20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BDE05-2293-324C-B5AC-5CE9CC42E4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5674-8B0E-3548-9A85-C1AC1054AAC6}" type="datetimeFigureOut">
              <a:rPr lang="en-US" smtClean="0"/>
              <a:t>23/03/20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BDE05-2293-324C-B5AC-5CE9CC42E4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5674-8B0E-3548-9A85-C1AC1054AAC6}" type="datetimeFigureOut">
              <a:rPr lang="en-US" smtClean="0"/>
              <a:t>23/03/20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BDE05-2293-324C-B5AC-5CE9CC42E47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5674-8B0E-3548-9A85-C1AC1054AAC6}" type="datetimeFigureOut">
              <a:rPr lang="en-US" smtClean="0"/>
              <a:t>23/03/20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BDE05-2293-324C-B5AC-5CE9CC42E4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5674-8B0E-3548-9A85-C1AC1054AAC6}" type="datetimeFigureOut">
              <a:rPr lang="en-US" smtClean="0"/>
              <a:t>23/03/20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BDE05-2293-324C-B5AC-5CE9CC42E4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5674-8B0E-3548-9A85-C1AC1054AAC6}" type="datetimeFigureOut">
              <a:rPr lang="en-US" smtClean="0"/>
              <a:t>23/03/20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BDE05-2293-324C-B5AC-5CE9CC42E4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5674-8B0E-3548-9A85-C1AC1054AAC6}" type="datetimeFigureOut">
              <a:rPr lang="en-US" smtClean="0"/>
              <a:t>23/03/20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BDE05-2293-324C-B5AC-5CE9CC42E4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5674-8B0E-3548-9A85-C1AC1054AAC6}" type="datetimeFigureOut">
              <a:rPr lang="en-US" smtClean="0"/>
              <a:t>23/03/20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BDE05-2293-324C-B5AC-5CE9CC42E4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5674-8B0E-3548-9A85-C1AC1054AAC6}" type="datetimeFigureOut">
              <a:rPr lang="en-US" smtClean="0"/>
              <a:t>23/03/20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BDE05-2293-324C-B5AC-5CE9CC42E4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895674-8B0E-3548-9A85-C1AC1054AAC6}" type="datetimeFigureOut">
              <a:rPr lang="en-US" smtClean="0"/>
              <a:t>23/03/20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C54BDE05-2293-324C-B5AC-5CE9CC42E47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38807" y="134955"/>
            <a:ext cx="7423210" cy="1754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pple Chancery"/>
                <a:cs typeface="Apple Chancery"/>
              </a:rPr>
              <a:t>Classificazione ed origine</a:t>
            </a:r>
          </a:p>
          <a:p>
            <a:pPr algn="ctr"/>
            <a:r>
              <a:rPr lang="it-IT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pple Chancery"/>
                <a:cs typeface="Apple Chancery"/>
              </a:rPr>
              <a:t>dei</a:t>
            </a:r>
            <a:endParaRPr lang="it-IT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pple Chancery"/>
              <a:cs typeface="Apple Chancery"/>
            </a:endParaRPr>
          </a:p>
        </p:txBody>
      </p:sp>
      <p:pic>
        <p:nvPicPr>
          <p:cNvPr id="2" name="Picture 1" descr="Schermata 2020-03-22 alle 17.11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27" y="1957557"/>
            <a:ext cx="8152276" cy="467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65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hermata 2020-03-22 alle 19.01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33" y="444500"/>
            <a:ext cx="7914140" cy="515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83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hermata 2020-03-22 alle 19.15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87" y="493105"/>
            <a:ext cx="8369957" cy="563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32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hermata 2020-03-22 alle 19.19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77" y="293051"/>
            <a:ext cx="7925956" cy="544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514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hermata 2020-03-22 alle 19.21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86" y="267200"/>
            <a:ext cx="8477049" cy="4184185"/>
          </a:xfrm>
          <a:prstGeom prst="rect">
            <a:avLst/>
          </a:prstGeom>
        </p:spPr>
      </p:pic>
      <p:pic>
        <p:nvPicPr>
          <p:cNvPr id="5" name="Picture 4" descr="Schermata 2020-03-22 alle 19.23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101" y="4601584"/>
            <a:ext cx="41529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07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32854" y="2967335"/>
            <a:ext cx="667830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pple Chancery"/>
                <a:cs typeface="Apple Chancery"/>
              </a:rPr>
              <a:t>Grazie per l’attenzione</a:t>
            </a:r>
            <a:endParaRPr lang="it-IT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2827632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1415" y="684764"/>
            <a:ext cx="6523081" cy="5909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Trova </a:t>
            </a:r>
            <a:r>
              <a:rPr lang="en-US" dirty="0" err="1">
                <a:latin typeface="Times New Roman"/>
                <a:cs typeface="Times New Roman"/>
              </a:rPr>
              <a:t>l’alternativa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esatta</a:t>
            </a:r>
            <a:r>
              <a:rPr lang="en-US" dirty="0">
                <a:latin typeface="Times New Roman"/>
                <a:cs typeface="Times New Roman"/>
              </a:rPr>
              <a:t>: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pPr marL="342900" indent="-342900">
              <a:buAutoNum type="arabicParenR"/>
            </a:pPr>
            <a:r>
              <a:rPr lang="en-US" dirty="0">
                <a:latin typeface="Times New Roman"/>
                <a:cs typeface="Times New Roman"/>
              </a:rPr>
              <a:t>I </a:t>
            </a:r>
            <a:r>
              <a:rPr lang="en-US" dirty="0" err="1">
                <a:latin typeface="Times New Roman"/>
                <a:cs typeface="Times New Roman"/>
              </a:rPr>
              <a:t>minerali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definiscono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semplici</a:t>
            </a:r>
            <a:r>
              <a:rPr lang="en-US" dirty="0">
                <a:latin typeface="Times New Roman"/>
                <a:cs typeface="Times New Roman"/>
              </a:rPr>
              <a:t> o </a:t>
            </a:r>
            <a:r>
              <a:rPr lang="en-US" dirty="0" err="1">
                <a:latin typeface="Times New Roman"/>
                <a:cs typeface="Times New Roman"/>
              </a:rPr>
              <a:t>nativi</a:t>
            </a:r>
            <a:r>
              <a:rPr lang="en-US" dirty="0">
                <a:latin typeface="Times New Roman"/>
                <a:cs typeface="Times New Roman"/>
              </a:rPr>
              <a:t>, se: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pPr marL="285750" indent="-285750">
              <a:buFont typeface="Courier New"/>
              <a:buChar char="o"/>
            </a:pPr>
            <a:r>
              <a:rPr lang="en-US" dirty="0" err="1">
                <a:latin typeface="Times New Roman"/>
                <a:cs typeface="Times New Roman"/>
              </a:rPr>
              <a:t>sono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formati</a:t>
            </a:r>
            <a:r>
              <a:rPr lang="en-US" dirty="0">
                <a:latin typeface="Times New Roman"/>
                <a:cs typeface="Times New Roman"/>
              </a:rPr>
              <a:t> da un solo </a:t>
            </a:r>
            <a:r>
              <a:rPr lang="en-US" dirty="0" err="1">
                <a:latin typeface="Times New Roman"/>
                <a:cs typeface="Times New Roman"/>
              </a:rPr>
              <a:t>elemento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chimico</a:t>
            </a:r>
            <a:endParaRPr lang="en-US" dirty="0">
              <a:latin typeface="Times New Roman"/>
              <a:cs typeface="Times New Roman"/>
            </a:endParaRPr>
          </a:p>
          <a:p>
            <a:pPr marL="285750" indent="-285750">
              <a:buFont typeface="Courier New"/>
              <a:buChar char="o"/>
            </a:pPr>
            <a:endParaRPr lang="en-US" dirty="0">
              <a:latin typeface="Times New Roman"/>
              <a:cs typeface="Times New Roman"/>
            </a:endParaRPr>
          </a:p>
          <a:p>
            <a:pPr marL="285750" indent="-285750">
              <a:buFont typeface="Courier New"/>
              <a:buChar char="o"/>
            </a:pPr>
            <a:r>
              <a:rPr lang="en-US" dirty="0" err="1">
                <a:latin typeface="Times New Roman"/>
                <a:cs typeface="Times New Roman"/>
              </a:rPr>
              <a:t>sono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formati</a:t>
            </a:r>
            <a:r>
              <a:rPr lang="en-US" dirty="0">
                <a:latin typeface="Times New Roman"/>
                <a:cs typeface="Times New Roman"/>
              </a:rPr>
              <a:t> da </a:t>
            </a:r>
            <a:r>
              <a:rPr lang="en-US" dirty="0" err="1">
                <a:latin typeface="Times New Roman"/>
                <a:cs typeface="Times New Roman"/>
              </a:rPr>
              <a:t>più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elementi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chimici</a:t>
            </a:r>
            <a:endParaRPr lang="en-US" dirty="0">
              <a:latin typeface="Times New Roman"/>
              <a:cs typeface="Times New Roman"/>
            </a:endParaRPr>
          </a:p>
          <a:p>
            <a:pPr marL="285750" indent="-285750">
              <a:buFont typeface="Courier New"/>
              <a:buChar char="o"/>
            </a:pPr>
            <a:endParaRPr lang="en-US" dirty="0">
              <a:latin typeface="Times New Roman"/>
              <a:cs typeface="Times New Roman"/>
            </a:endParaRPr>
          </a:p>
          <a:p>
            <a:pPr marL="285750" indent="-285750">
              <a:buFont typeface="Courier New"/>
              <a:buChar char="o"/>
            </a:pPr>
            <a:r>
              <a:rPr lang="en-US" dirty="0">
                <a:latin typeface="Times New Roman"/>
                <a:cs typeface="Times New Roman"/>
              </a:rPr>
              <a:t>se </a:t>
            </a:r>
            <a:r>
              <a:rPr lang="en-US" dirty="0" err="1">
                <a:latin typeface="Times New Roman"/>
                <a:cs typeface="Times New Roman"/>
              </a:rPr>
              <a:t>hanno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una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struttura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complessa</a:t>
            </a:r>
            <a:endParaRPr lang="en-US" dirty="0">
              <a:latin typeface="Times New Roman"/>
              <a:cs typeface="Times New Roman"/>
            </a:endParaRPr>
          </a:p>
          <a:p>
            <a:pPr marL="285750" indent="-285750">
              <a:buFont typeface="Courier New"/>
              <a:buChar char="o"/>
            </a:pPr>
            <a:endParaRPr lang="en-US" dirty="0">
              <a:latin typeface="Times New Roman"/>
              <a:cs typeface="Times New Roman"/>
            </a:endParaRPr>
          </a:p>
          <a:p>
            <a:pPr marL="285750" indent="-285750">
              <a:buFont typeface="Courier New"/>
              <a:buChar char="o"/>
            </a:pPr>
            <a:r>
              <a:rPr lang="en-US" dirty="0">
                <a:latin typeface="Times New Roman"/>
                <a:cs typeface="Times New Roman"/>
              </a:rPr>
              <a:t>se </a:t>
            </a:r>
            <a:r>
              <a:rPr lang="en-US" dirty="0" err="1">
                <a:latin typeface="Times New Roman"/>
                <a:cs typeface="Times New Roman"/>
              </a:rPr>
              <a:t>presentano</a:t>
            </a:r>
            <a:r>
              <a:rPr lang="en-US" dirty="0">
                <a:latin typeface="Times New Roman"/>
                <a:cs typeface="Times New Roman"/>
              </a:rPr>
              <a:t> un </a:t>
            </a:r>
            <a:r>
              <a:rPr lang="en-US" dirty="0" err="1">
                <a:latin typeface="Times New Roman"/>
                <a:cs typeface="Times New Roman"/>
              </a:rPr>
              <a:t>abito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cristallino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uniforme</a:t>
            </a:r>
            <a:endParaRPr lang="en-US" dirty="0">
              <a:latin typeface="Times New Roman"/>
              <a:cs typeface="Times New Roman"/>
            </a:endParaRPr>
          </a:p>
          <a:p>
            <a:pPr marL="285750" indent="-285750">
              <a:buFont typeface="Courier New"/>
              <a:buChar char="o"/>
            </a:pPr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2) La </a:t>
            </a:r>
            <a:r>
              <a:rPr lang="en-US" dirty="0" err="1">
                <a:latin typeface="Times New Roman"/>
                <a:cs typeface="Times New Roman"/>
              </a:rPr>
              <a:t>nascita</a:t>
            </a:r>
            <a:r>
              <a:rPr lang="en-US" dirty="0">
                <a:latin typeface="Times New Roman"/>
                <a:cs typeface="Times New Roman"/>
              </a:rPr>
              <a:t> di un </a:t>
            </a:r>
            <a:r>
              <a:rPr lang="en-US" dirty="0" err="1">
                <a:latin typeface="Times New Roman"/>
                <a:cs typeface="Times New Roman"/>
              </a:rPr>
              <a:t>minerale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avviene</a:t>
            </a:r>
            <a:r>
              <a:rPr lang="en-US" dirty="0">
                <a:latin typeface="Times New Roman"/>
                <a:cs typeface="Times New Roman"/>
              </a:rPr>
              <a:t>: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pPr marL="285750" indent="-285750">
              <a:buFont typeface="Courier New"/>
              <a:buChar char="o"/>
            </a:pPr>
            <a:r>
              <a:rPr lang="en-US" dirty="0">
                <a:latin typeface="Times New Roman"/>
                <a:cs typeface="Times New Roman"/>
              </a:rPr>
              <a:t>per </a:t>
            </a:r>
            <a:r>
              <a:rPr lang="en-US" dirty="0" err="1">
                <a:latin typeface="Times New Roman"/>
                <a:cs typeface="Times New Roman"/>
              </a:rPr>
              <a:t>sedimentazione</a:t>
            </a:r>
            <a:endParaRPr lang="en-US" dirty="0">
              <a:latin typeface="Times New Roman"/>
              <a:cs typeface="Times New Roman"/>
            </a:endParaRPr>
          </a:p>
          <a:p>
            <a:pPr marL="285750" indent="-285750">
              <a:buFont typeface="Courier New"/>
              <a:buChar char="o"/>
            </a:pPr>
            <a:endParaRPr lang="en-US" dirty="0">
              <a:latin typeface="Times New Roman"/>
              <a:cs typeface="Times New Roman"/>
            </a:endParaRPr>
          </a:p>
          <a:p>
            <a:pPr marL="285750" indent="-285750">
              <a:buFont typeface="Courier New"/>
              <a:buChar char="o"/>
            </a:pPr>
            <a:r>
              <a:rPr lang="en-US" dirty="0">
                <a:latin typeface="Times New Roman"/>
                <a:cs typeface="Times New Roman"/>
              </a:rPr>
              <a:t>per </a:t>
            </a:r>
            <a:r>
              <a:rPr lang="en-US" dirty="0" err="1">
                <a:latin typeface="Times New Roman"/>
                <a:cs typeface="Times New Roman"/>
              </a:rPr>
              <a:t>nucleazione</a:t>
            </a:r>
            <a:endParaRPr lang="en-US" dirty="0">
              <a:latin typeface="Times New Roman"/>
              <a:cs typeface="Times New Roman"/>
            </a:endParaRPr>
          </a:p>
          <a:p>
            <a:pPr marL="285750" indent="-285750">
              <a:buFont typeface="Courier New"/>
              <a:buChar char="o"/>
            </a:pPr>
            <a:endParaRPr lang="en-US" dirty="0">
              <a:latin typeface="Times New Roman"/>
              <a:cs typeface="Times New Roman"/>
            </a:endParaRPr>
          </a:p>
          <a:p>
            <a:pPr marL="285750" indent="-285750">
              <a:buFont typeface="Courier New"/>
              <a:buChar char="o"/>
            </a:pPr>
            <a:r>
              <a:rPr lang="en-US" dirty="0">
                <a:latin typeface="Times New Roman"/>
                <a:cs typeface="Times New Roman"/>
              </a:rPr>
              <a:t>per </a:t>
            </a:r>
            <a:r>
              <a:rPr lang="en-US" dirty="0" err="1">
                <a:latin typeface="Times New Roman"/>
                <a:cs typeface="Times New Roman"/>
              </a:rPr>
              <a:t>metamorfosmo</a:t>
            </a:r>
            <a:endParaRPr lang="en-US" dirty="0">
              <a:latin typeface="Times New Roman"/>
              <a:cs typeface="Times New Roman"/>
            </a:endParaRPr>
          </a:p>
          <a:p>
            <a:pPr marL="285750" indent="-285750">
              <a:buFont typeface="Courier New"/>
              <a:buChar char="o"/>
            </a:pPr>
            <a:endParaRPr lang="en-US" dirty="0">
              <a:latin typeface="Times New Roman"/>
              <a:cs typeface="Times New Roman"/>
            </a:endParaRPr>
          </a:p>
          <a:p>
            <a:pPr marL="285750" indent="-285750">
              <a:buFont typeface="Courier New"/>
              <a:buChar char="o"/>
            </a:pPr>
            <a:r>
              <a:rPr lang="en-US" dirty="0">
                <a:latin typeface="Times New Roman"/>
                <a:cs typeface="Times New Roman"/>
              </a:rPr>
              <a:t>per </a:t>
            </a:r>
            <a:r>
              <a:rPr lang="en-US" dirty="0" err="1">
                <a:latin typeface="Times New Roman"/>
                <a:cs typeface="Times New Roman"/>
              </a:rPr>
              <a:t>germinazione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415" y="195395"/>
            <a:ext cx="6823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Test di </a:t>
            </a:r>
            <a:r>
              <a:rPr lang="en-US" dirty="0" err="1" smtClean="0">
                <a:latin typeface="Times New Roman"/>
                <a:cs typeface="Times New Roman"/>
              </a:rPr>
              <a:t>apprendimento</a:t>
            </a:r>
            <a:r>
              <a:rPr lang="en-US" dirty="0">
                <a:latin typeface="Times New Roman"/>
                <a:cs typeface="Times New Roman"/>
              </a:rPr>
              <a:t>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58846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3279" y="142586"/>
            <a:ext cx="7493823" cy="5909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3) </a:t>
            </a:r>
            <a:r>
              <a:rPr lang="en-US" dirty="0" err="1"/>
              <a:t>Dalle</a:t>
            </a:r>
            <a:r>
              <a:rPr lang="en-US" dirty="0"/>
              <a:t> </a:t>
            </a:r>
            <a:r>
              <a:rPr lang="en-US" dirty="0" err="1"/>
              <a:t>rocce</a:t>
            </a:r>
            <a:r>
              <a:rPr lang="en-US" dirty="0"/>
              <a:t> </a:t>
            </a:r>
            <a:r>
              <a:rPr lang="en-US" dirty="0" err="1"/>
              <a:t>formatesi</a:t>
            </a:r>
            <a:r>
              <a:rPr lang="en-US" dirty="0"/>
              <a:t> dal magma </a:t>
            </a:r>
            <a:r>
              <a:rPr lang="en-US" dirty="0" err="1"/>
              <a:t>nascono</a:t>
            </a:r>
            <a:r>
              <a:rPr lang="en-US" dirty="0"/>
              <a:t>:</a:t>
            </a:r>
          </a:p>
          <a:p>
            <a:endParaRPr lang="en-US" dirty="0"/>
          </a:p>
          <a:p>
            <a:pPr marL="285750" indent="-285750">
              <a:buFont typeface="Courier New"/>
              <a:buChar char="o"/>
            </a:pPr>
            <a:r>
              <a:rPr lang="en-US" dirty="0" err="1"/>
              <a:t>Solfuri</a:t>
            </a:r>
            <a:endParaRPr lang="en-US" dirty="0"/>
          </a:p>
          <a:p>
            <a:pPr marL="285750" indent="-285750">
              <a:buFont typeface="Courier New"/>
              <a:buChar char="o"/>
            </a:pPr>
            <a:r>
              <a:rPr lang="en-US" dirty="0"/>
              <a:t>Gesso</a:t>
            </a:r>
          </a:p>
          <a:p>
            <a:pPr marL="285750" indent="-285750">
              <a:buFont typeface="Courier New"/>
              <a:buChar char="o"/>
            </a:pPr>
            <a:r>
              <a:rPr lang="en-US" dirty="0"/>
              <a:t>Calcite</a:t>
            </a:r>
          </a:p>
          <a:p>
            <a:pPr marL="285750" indent="-285750">
              <a:buFont typeface="Courier New"/>
              <a:buChar char="o"/>
            </a:pPr>
            <a:r>
              <a:rPr lang="en-US" dirty="0"/>
              <a:t>Dolomite </a:t>
            </a:r>
          </a:p>
          <a:p>
            <a:pPr marL="285750" indent="-285750">
              <a:buFont typeface="Courier New"/>
              <a:buChar char="o"/>
            </a:pPr>
            <a:endParaRPr lang="en-US" dirty="0"/>
          </a:p>
          <a:p>
            <a:r>
              <a:rPr lang="en-US" dirty="0"/>
              <a:t>4) Le </a:t>
            </a:r>
            <a:r>
              <a:rPr lang="en-US" dirty="0" err="1"/>
              <a:t>perle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formano</a:t>
            </a:r>
            <a:endParaRPr lang="en-US" dirty="0"/>
          </a:p>
          <a:p>
            <a:endParaRPr lang="en-US" dirty="0"/>
          </a:p>
          <a:p>
            <a:pPr marL="285750" indent="-285750">
              <a:buFont typeface="Courier New"/>
              <a:buChar char="o"/>
            </a:pPr>
            <a:r>
              <a:rPr lang="en-US" dirty="0" err="1" smtClean="0"/>
              <a:t>intorno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corpi</a:t>
            </a:r>
            <a:r>
              <a:rPr lang="en-US" dirty="0"/>
              <a:t> </a:t>
            </a:r>
            <a:r>
              <a:rPr lang="en-US" dirty="0" err="1"/>
              <a:t>estranei</a:t>
            </a:r>
            <a:r>
              <a:rPr lang="en-US" dirty="0"/>
              <a:t> </a:t>
            </a:r>
            <a:r>
              <a:rPr lang="en-US" dirty="0" err="1"/>
              <a:t>penetrati</a:t>
            </a:r>
            <a:r>
              <a:rPr lang="en-US" dirty="0"/>
              <a:t> </a:t>
            </a:r>
            <a:r>
              <a:rPr lang="en-US" dirty="0" err="1"/>
              <a:t>entro</a:t>
            </a:r>
            <a:r>
              <a:rPr lang="en-US" dirty="0"/>
              <a:t> </a:t>
            </a:r>
            <a:r>
              <a:rPr lang="en-US" dirty="0" err="1"/>
              <a:t>particolari</a:t>
            </a:r>
            <a:r>
              <a:rPr lang="en-US" dirty="0"/>
              <a:t> </a:t>
            </a:r>
            <a:r>
              <a:rPr lang="en-US" dirty="0" err="1"/>
              <a:t>molluschi</a:t>
            </a:r>
            <a:r>
              <a:rPr lang="en-US" dirty="0"/>
              <a:t> </a:t>
            </a:r>
            <a:r>
              <a:rPr lang="en-US" dirty="0" err="1"/>
              <a:t>marini</a:t>
            </a:r>
            <a:r>
              <a:rPr lang="en-US" dirty="0"/>
              <a:t> o di </a:t>
            </a:r>
            <a:r>
              <a:rPr lang="en-US" dirty="0" err="1"/>
              <a:t>acqua</a:t>
            </a:r>
            <a:r>
              <a:rPr lang="en-US" dirty="0"/>
              <a:t> dolce</a:t>
            </a:r>
          </a:p>
          <a:p>
            <a:pPr marL="285750" indent="-285750">
              <a:buFont typeface="Courier New"/>
              <a:buChar char="o"/>
            </a:pPr>
            <a:r>
              <a:rPr lang="en-US" dirty="0"/>
              <a:t>in </a:t>
            </a:r>
            <a:r>
              <a:rPr lang="en-US" dirty="0" err="1"/>
              <a:t>ambiente</a:t>
            </a:r>
            <a:r>
              <a:rPr lang="en-US" dirty="0"/>
              <a:t> </a:t>
            </a:r>
            <a:r>
              <a:rPr lang="en-US" dirty="0" err="1"/>
              <a:t>magmatico</a:t>
            </a:r>
            <a:endParaRPr lang="en-US" dirty="0"/>
          </a:p>
          <a:p>
            <a:pPr marL="285750" indent="-285750">
              <a:buFont typeface="Courier New"/>
              <a:buChar char="o"/>
            </a:pPr>
            <a:r>
              <a:rPr lang="en-US" dirty="0"/>
              <a:t>in </a:t>
            </a:r>
            <a:r>
              <a:rPr lang="en-US" dirty="0" err="1"/>
              <a:t>ambiente</a:t>
            </a:r>
            <a:r>
              <a:rPr lang="en-US" dirty="0"/>
              <a:t> </a:t>
            </a:r>
            <a:r>
              <a:rPr lang="en-US" dirty="0" err="1"/>
              <a:t>metamorfico</a:t>
            </a:r>
            <a:endParaRPr lang="en-US" dirty="0"/>
          </a:p>
          <a:p>
            <a:pPr marL="285750" indent="-285750">
              <a:buFont typeface="Courier New"/>
              <a:buChar char="o"/>
            </a:pPr>
            <a:r>
              <a:rPr lang="en-US" dirty="0" err="1" smtClean="0"/>
              <a:t>all’interno</a:t>
            </a:r>
            <a:r>
              <a:rPr lang="en-US" dirty="0" smtClean="0"/>
              <a:t> </a:t>
            </a:r>
            <a:r>
              <a:rPr lang="en-US" dirty="0"/>
              <a:t>di </a:t>
            </a:r>
            <a:r>
              <a:rPr lang="en-US" dirty="0" err="1"/>
              <a:t>alcuni</a:t>
            </a:r>
            <a:r>
              <a:rPr lang="en-US" dirty="0"/>
              <a:t> </a:t>
            </a:r>
            <a:r>
              <a:rPr lang="en-US" dirty="0" err="1"/>
              <a:t>organismi</a:t>
            </a:r>
            <a:r>
              <a:rPr lang="en-US" dirty="0"/>
              <a:t> </a:t>
            </a:r>
            <a:r>
              <a:rPr lang="en-US" dirty="0" err="1"/>
              <a:t>unicellulari</a:t>
            </a:r>
            <a:endParaRPr lang="en-US" dirty="0"/>
          </a:p>
          <a:p>
            <a:pPr marL="285750" indent="-285750">
              <a:buFont typeface="Courier New"/>
              <a:buChar char="o"/>
            </a:pPr>
            <a:endParaRPr lang="en-US" dirty="0"/>
          </a:p>
          <a:p>
            <a:r>
              <a:rPr lang="en-US" dirty="0"/>
              <a:t>5) Il </a:t>
            </a:r>
            <a:r>
              <a:rPr lang="en-US" dirty="0" err="1"/>
              <a:t>corallo</a:t>
            </a:r>
            <a:r>
              <a:rPr lang="en-US" dirty="0"/>
              <a:t> </a:t>
            </a:r>
            <a:r>
              <a:rPr lang="en-US" dirty="0" err="1"/>
              <a:t>è</a:t>
            </a:r>
            <a:r>
              <a:rPr lang="en-US" dirty="0"/>
              <a:t>:</a:t>
            </a:r>
          </a:p>
          <a:p>
            <a:endParaRPr lang="en-US" dirty="0"/>
          </a:p>
          <a:p>
            <a:pPr marL="285750" indent="-285750">
              <a:buFont typeface="Courier New"/>
              <a:buChar char="o"/>
            </a:pPr>
            <a:r>
              <a:rPr lang="en-US" dirty="0"/>
              <a:t>lo </a:t>
            </a:r>
            <a:r>
              <a:rPr lang="en-US" dirty="0" err="1"/>
              <a:t>scheletro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celenterati</a:t>
            </a:r>
            <a:endParaRPr lang="en-US" dirty="0"/>
          </a:p>
          <a:p>
            <a:pPr marL="285750" indent="-285750">
              <a:buFont typeface="Courier New"/>
              <a:buChar char="o"/>
            </a:pPr>
            <a:r>
              <a:rPr lang="en-US" dirty="0">
                <a:latin typeface="Times New Roman"/>
                <a:cs typeface="Times New Roman"/>
              </a:rPr>
              <a:t>un </a:t>
            </a:r>
            <a:r>
              <a:rPr lang="en-US" dirty="0" err="1">
                <a:latin typeface="Times New Roman"/>
                <a:cs typeface="Times New Roman"/>
              </a:rPr>
              <a:t>organismo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unicellulare</a:t>
            </a:r>
            <a:endParaRPr lang="en-US" dirty="0">
              <a:latin typeface="Times New Roman"/>
              <a:cs typeface="Times New Roman"/>
            </a:endParaRPr>
          </a:p>
          <a:p>
            <a:pPr marL="285750" indent="-285750">
              <a:buFont typeface="Courier New"/>
              <a:buChar char="o"/>
            </a:pPr>
            <a:r>
              <a:rPr lang="en-US" dirty="0">
                <a:latin typeface="Times New Roman"/>
                <a:cs typeface="Times New Roman"/>
              </a:rPr>
              <a:t>un </a:t>
            </a:r>
            <a:r>
              <a:rPr lang="en-US" dirty="0" err="1">
                <a:latin typeface="Times New Roman"/>
                <a:cs typeface="Times New Roman"/>
              </a:rPr>
              <a:t>artropode</a:t>
            </a:r>
            <a:endParaRPr lang="en-US" dirty="0">
              <a:latin typeface="Times New Roman"/>
              <a:cs typeface="Times New Roman"/>
            </a:endParaRPr>
          </a:p>
          <a:p>
            <a:pPr marL="285750" indent="-285750">
              <a:buFont typeface="Courier New"/>
              <a:buChar char="o"/>
            </a:pPr>
            <a:r>
              <a:rPr lang="en-US" dirty="0">
                <a:latin typeface="Times New Roman"/>
                <a:cs typeface="Times New Roman"/>
              </a:rPr>
              <a:t>un </a:t>
            </a:r>
            <a:r>
              <a:rPr lang="en-US" dirty="0" err="1">
                <a:latin typeface="Times New Roman"/>
                <a:cs typeface="Times New Roman"/>
              </a:rPr>
              <a:t>mollusco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8150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hermata 2020-03-22 alle 17.07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2742947"/>
            <a:ext cx="6781800" cy="3937000"/>
          </a:xfrm>
          <a:prstGeom prst="rect">
            <a:avLst/>
          </a:prstGeom>
        </p:spPr>
      </p:pic>
      <p:sp>
        <p:nvSpPr>
          <p:cNvPr id="4" name="Explosion 1 3"/>
          <p:cNvSpPr/>
          <p:nvPr/>
        </p:nvSpPr>
        <p:spPr>
          <a:xfrm>
            <a:off x="109244" y="300393"/>
            <a:ext cx="8930634" cy="2471475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02932" y="1256219"/>
            <a:ext cx="4874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Apple Chancery"/>
                <a:cs typeface="Apple Chancery"/>
              </a:rPr>
              <a:t>Che</a:t>
            </a:r>
            <a:r>
              <a:rPr lang="en-US" sz="2400" b="1" dirty="0" smtClean="0">
                <a:latin typeface="Apple Chancery"/>
                <a:cs typeface="Apple Chancery"/>
              </a:rPr>
              <a:t> </a:t>
            </a:r>
            <a:r>
              <a:rPr lang="en-US" sz="2400" b="1" dirty="0" err="1" smtClean="0">
                <a:latin typeface="Apple Chancery"/>
                <a:cs typeface="Apple Chancery"/>
              </a:rPr>
              <a:t>cosa</a:t>
            </a:r>
            <a:r>
              <a:rPr lang="en-US" sz="2400" b="1" dirty="0" smtClean="0">
                <a:latin typeface="Apple Chancery"/>
                <a:cs typeface="Apple Chancery"/>
              </a:rPr>
              <a:t> </a:t>
            </a:r>
            <a:r>
              <a:rPr lang="en-US" sz="2400" b="1" dirty="0" err="1" smtClean="0">
                <a:latin typeface="Apple Chancery"/>
                <a:cs typeface="Apple Chancery"/>
              </a:rPr>
              <a:t>sono</a:t>
            </a:r>
            <a:r>
              <a:rPr lang="en-US" sz="2400" b="1" dirty="0" smtClean="0">
                <a:latin typeface="Apple Chancery"/>
                <a:cs typeface="Apple Chancery"/>
              </a:rPr>
              <a:t> </a:t>
            </a:r>
            <a:r>
              <a:rPr lang="en-US" sz="2400" b="1" dirty="0" err="1" smtClean="0">
                <a:latin typeface="Apple Chancery"/>
                <a:cs typeface="Apple Chancery"/>
              </a:rPr>
              <a:t>i</a:t>
            </a:r>
            <a:r>
              <a:rPr lang="en-US" sz="2400" b="1" dirty="0" smtClean="0">
                <a:latin typeface="Apple Chancery"/>
                <a:cs typeface="Apple Chancery"/>
              </a:rPr>
              <a:t> </a:t>
            </a:r>
            <a:r>
              <a:rPr lang="en-US" sz="2400" b="1" dirty="0" err="1" smtClean="0">
                <a:latin typeface="Apple Chancery"/>
                <a:cs typeface="Apple Chancery"/>
              </a:rPr>
              <a:t>minerali</a:t>
            </a:r>
            <a:r>
              <a:rPr lang="en-US" sz="2400" b="1" dirty="0" smtClean="0">
                <a:latin typeface="Apple Chancery"/>
                <a:cs typeface="Apple Chancery"/>
              </a:rPr>
              <a:t>?</a:t>
            </a:r>
            <a:endParaRPr lang="en-US" sz="2400" b="1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1733259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hermata 2020-03-22 alle 17.22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81" y="1583935"/>
            <a:ext cx="7903689" cy="47363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91699" y="605100"/>
            <a:ext cx="66698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pple Chancery"/>
                <a:cs typeface="Apple Chancery"/>
              </a:rPr>
              <a:t>Struttura dei minerali</a:t>
            </a:r>
            <a:endParaRPr lang="it-IT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1261241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75207" y="318344"/>
            <a:ext cx="4338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pple Chancery"/>
                <a:cs typeface="Apple Chancery"/>
              </a:rPr>
              <a:t>Classificazione</a:t>
            </a:r>
            <a:r>
              <a:rPr lang="it-IT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2979" y="1365451"/>
            <a:ext cx="704618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i="1" dirty="0" smtClean="0">
                <a:latin typeface="Times New Roman"/>
                <a:cs typeface="Times New Roman"/>
              </a:rPr>
              <a:t>I </a:t>
            </a:r>
            <a:r>
              <a:rPr lang="en-US" i="1" dirty="0" err="1" smtClean="0">
                <a:latin typeface="Times New Roman"/>
                <a:cs typeface="Times New Roman"/>
              </a:rPr>
              <a:t>minerali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si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definiscono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SEMPLICI </a:t>
            </a:r>
            <a:r>
              <a:rPr lang="en-US" i="1" dirty="0" smtClean="0">
                <a:latin typeface="Times New Roman"/>
                <a:cs typeface="Times New Roman"/>
              </a:rPr>
              <a:t>o </a:t>
            </a:r>
            <a:r>
              <a:rPr lang="en-US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NATIVI</a:t>
            </a:r>
            <a:r>
              <a:rPr lang="en-US" i="1" dirty="0" smtClean="0">
                <a:latin typeface="Times New Roman"/>
                <a:cs typeface="Times New Roman"/>
              </a:rPr>
              <a:t>, se </a:t>
            </a:r>
            <a:r>
              <a:rPr lang="en-US" i="1" dirty="0" err="1" smtClean="0">
                <a:latin typeface="Times New Roman"/>
                <a:cs typeface="Times New Roman"/>
              </a:rPr>
              <a:t>sono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formati</a:t>
            </a:r>
            <a:r>
              <a:rPr lang="en-US" i="1" dirty="0" smtClean="0">
                <a:latin typeface="Times New Roman"/>
                <a:cs typeface="Times New Roman"/>
              </a:rPr>
              <a:t> da un solo </a:t>
            </a:r>
            <a:r>
              <a:rPr lang="en-US" i="1" dirty="0" err="1" smtClean="0">
                <a:latin typeface="Times New Roman"/>
                <a:cs typeface="Times New Roman"/>
              </a:rPr>
              <a:t>elemento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chimico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allo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stato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puro</a:t>
            </a:r>
            <a:r>
              <a:rPr lang="en-US" i="1" dirty="0" smtClean="0">
                <a:latin typeface="Times New Roman"/>
                <a:cs typeface="Times New Roman"/>
              </a:rPr>
              <a:t>:</a:t>
            </a:r>
          </a:p>
          <a:p>
            <a:endParaRPr lang="en-US" i="1" dirty="0">
              <a:latin typeface="Times New Roman"/>
              <a:cs typeface="Times New Roman"/>
            </a:endParaRPr>
          </a:p>
          <a:p>
            <a:pPr marL="285750" indent="-285750">
              <a:buFont typeface="Wingdings" charset="2"/>
              <a:buChar char="²"/>
            </a:pPr>
            <a:r>
              <a:rPr lang="en-US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DIAMANTE</a:t>
            </a:r>
            <a:endParaRPr lang="en-US" i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285750" indent="-285750">
              <a:buFont typeface="Wingdings" charset="2"/>
              <a:buChar char="²"/>
            </a:pPr>
            <a:r>
              <a:rPr lang="en-US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ZOLFO</a:t>
            </a:r>
          </a:p>
          <a:p>
            <a:pPr marL="285750" indent="-285750">
              <a:buFont typeface="Wingdings" charset="2"/>
              <a:buChar char="²"/>
            </a:pPr>
            <a:r>
              <a:rPr lang="en-US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PLATINO</a:t>
            </a:r>
          </a:p>
          <a:p>
            <a:pPr marL="285750" indent="-285750">
              <a:buFont typeface="Wingdings" charset="2"/>
              <a:buChar char="²"/>
            </a:pPr>
            <a:r>
              <a:rPr lang="en-US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ARGENTO</a:t>
            </a:r>
          </a:p>
          <a:p>
            <a:pPr marL="285750" indent="-285750">
              <a:buFont typeface="Wingdings" charset="2"/>
              <a:buChar char="²"/>
            </a:pPr>
            <a:endParaRPr lang="en-US" i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/>
              <a:cs typeface="Times New Roman"/>
            </a:endParaRPr>
          </a:p>
          <a:p>
            <a:endParaRPr lang="en-US" i="1" dirty="0" smtClean="0">
              <a:ln w="10160">
                <a:solidFill>
                  <a:schemeClr val="accent1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285750" indent="-285750">
              <a:buFont typeface="Wingdings" charset="2"/>
              <a:buChar char="²"/>
            </a:pPr>
            <a:endParaRPr lang="en-US" i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285750" indent="-285750">
              <a:buFont typeface="Wingdings" charset="2"/>
              <a:buChar char="²"/>
            </a:pPr>
            <a:endParaRPr lang="en-US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566" y="3487749"/>
            <a:ext cx="766068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i="1" dirty="0" smtClean="0">
                <a:latin typeface="Times New Roman"/>
                <a:cs typeface="Times New Roman"/>
              </a:rPr>
              <a:t>I </a:t>
            </a:r>
            <a:r>
              <a:rPr lang="en-US" i="1" dirty="0" err="1" smtClean="0">
                <a:latin typeface="Times New Roman"/>
                <a:cs typeface="Times New Roman"/>
              </a:rPr>
              <a:t>minerali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si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dicono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COMPOSTI</a:t>
            </a:r>
            <a:r>
              <a:rPr lang="en-US" i="1" dirty="0" smtClean="0">
                <a:latin typeface="Times New Roman"/>
                <a:cs typeface="Times New Roman"/>
              </a:rPr>
              <a:t>, se </a:t>
            </a:r>
            <a:r>
              <a:rPr lang="en-US" i="1" dirty="0" err="1" smtClean="0">
                <a:latin typeface="Times New Roman"/>
                <a:cs typeface="Times New Roman"/>
              </a:rPr>
              <a:t>formati</a:t>
            </a:r>
            <a:r>
              <a:rPr lang="en-US" i="1" dirty="0" smtClean="0">
                <a:latin typeface="Times New Roman"/>
                <a:cs typeface="Times New Roman"/>
              </a:rPr>
              <a:t> da </a:t>
            </a:r>
            <a:r>
              <a:rPr lang="en-US" i="1" dirty="0" err="1" smtClean="0">
                <a:latin typeface="Times New Roman"/>
                <a:cs typeface="Times New Roman"/>
              </a:rPr>
              <a:t>più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elementi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chimici</a:t>
            </a:r>
            <a:endParaRPr lang="en-US" i="1" dirty="0" smtClean="0">
              <a:latin typeface="Times New Roman"/>
              <a:cs typeface="Times New Roman"/>
            </a:endParaRPr>
          </a:p>
          <a:p>
            <a:r>
              <a:rPr lang="en-US" i="1" dirty="0" smtClean="0">
                <a:latin typeface="Times New Roman"/>
                <a:cs typeface="Times New Roman"/>
              </a:rPr>
              <a:t>     e </a:t>
            </a:r>
            <a:r>
              <a:rPr lang="en-US" i="1" dirty="0" err="1" smtClean="0">
                <a:latin typeface="Times New Roman"/>
                <a:cs typeface="Times New Roman"/>
              </a:rPr>
              <a:t>costituiscono</a:t>
            </a:r>
            <a:r>
              <a:rPr lang="en-US" i="1" dirty="0" smtClean="0">
                <a:latin typeface="Times New Roman"/>
                <a:cs typeface="Times New Roman"/>
              </a:rPr>
              <a:t> la </a:t>
            </a:r>
            <a:r>
              <a:rPr lang="en-US" i="1" dirty="0" err="1" smtClean="0">
                <a:latin typeface="Times New Roman"/>
                <a:cs typeface="Times New Roman"/>
              </a:rPr>
              <a:t>maggior</a:t>
            </a:r>
            <a:r>
              <a:rPr lang="en-US" i="1" dirty="0" smtClean="0">
                <a:latin typeface="Times New Roman"/>
                <a:cs typeface="Times New Roman"/>
              </a:rPr>
              <a:t> parte </a:t>
            </a:r>
            <a:r>
              <a:rPr lang="en-US" i="1" dirty="0" err="1" smtClean="0">
                <a:latin typeface="Times New Roman"/>
                <a:cs typeface="Times New Roman"/>
              </a:rPr>
              <a:t>delle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rocce</a:t>
            </a:r>
            <a:r>
              <a:rPr lang="en-US" i="1" dirty="0" smtClean="0">
                <a:latin typeface="Times New Roman"/>
                <a:cs typeface="Times New Roman"/>
              </a:rPr>
              <a:t>.</a:t>
            </a:r>
          </a:p>
          <a:p>
            <a:r>
              <a:rPr lang="en-US" i="1" dirty="0" smtClean="0">
                <a:latin typeface="Times New Roman"/>
                <a:cs typeface="Times New Roman"/>
              </a:rPr>
              <a:t>     Si </a:t>
            </a:r>
            <a:r>
              <a:rPr lang="en-US" i="1" dirty="0" err="1" smtClean="0">
                <a:latin typeface="Times New Roman"/>
                <a:cs typeface="Times New Roman"/>
              </a:rPr>
              <a:t>suddividono</a:t>
            </a:r>
            <a:r>
              <a:rPr lang="en-US" i="1" dirty="0" smtClean="0">
                <a:latin typeface="Times New Roman"/>
                <a:cs typeface="Times New Roman"/>
              </a:rPr>
              <a:t> in 9 </a:t>
            </a:r>
            <a:r>
              <a:rPr lang="en-US" i="1" dirty="0" err="1" smtClean="0">
                <a:latin typeface="Times New Roman"/>
                <a:cs typeface="Times New Roman"/>
              </a:rPr>
              <a:t>gruppi</a:t>
            </a:r>
            <a:r>
              <a:rPr lang="en-US" i="1" dirty="0" smtClean="0">
                <a:latin typeface="Times New Roman"/>
                <a:cs typeface="Times New Roman"/>
              </a:rPr>
              <a:t>, in base </a:t>
            </a:r>
            <a:r>
              <a:rPr lang="en-US" i="1" dirty="0" err="1" smtClean="0">
                <a:latin typeface="Times New Roman"/>
                <a:cs typeface="Times New Roman"/>
              </a:rPr>
              <a:t>alla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composizione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chimica</a:t>
            </a:r>
            <a:r>
              <a:rPr lang="en-US" i="1" dirty="0" smtClean="0">
                <a:latin typeface="Times New Roman"/>
                <a:cs typeface="Times New Roman"/>
              </a:rPr>
              <a:t>. I </a:t>
            </a:r>
            <a:r>
              <a:rPr lang="en-US" i="1" dirty="0" err="1" smtClean="0">
                <a:latin typeface="Times New Roman"/>
                <a:cs typeface="Times New Roman"/>
              </a:rPr>
              <a:t>piu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</a:p>
          <a:p>
            <a:r>
              <a:rPr lang="en-US" i="1" dirty="0" smtClean="0">
                <a:latin typeface="Times New Roman"/>
                <a:cs typeface="Times New Roman"/>
              </a:rPr>
              <a:t>     </a:t>
            </a:r>
            <a:r>
              <a:rPr lang="en-US" i="1" dirty="0" err="1" smtClean="0">
                <a:latin typeface="Times New Roman"/>
                <a:cs typeface="Times New Roman"/>
              </a:rPr>
              <a:t>importanti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sono</a:t>
            </a:r>
            <a:r>
              <a:rPr lang="en-US" i="1" dirty="0" smtClean="0">
                <a:latin typeface="Times New Roman"/>
                <a:cs typeface="Times New Roman"/>
              </a:rPr>
              <a:t>:</a:t>
            </a:r>
          </a:p>
          <a:p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smtClean="0">
                <a:latin typeface="Times New Roman"/>
                <a:cs typeface="Times New Roman"/>
              </a:rPr>
              <a:t>  </a:t>
            </a:r>
          </a:p>
          <a:p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6766" y="4758282"/>
            <a:ext cx="21720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en-US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SOLFURI</a:t>
            </a:r>
          </a:p>
          <a:p>
            <a:pPr marL="285750" indent="-285750">
              <a:buFont typeface="Wingdings" charset="2"/>
              <a:buChar char="²"/>
            </a:pPr>
            <a:r>
              <a:rPr lang="en-US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OSSIDI</a:t>
            </a:r>
          </a:p>
          <a:p>
            <a:pPr marL="285750" indent="-285750">
              <a:buFont typeface="Wingdings" charset="2"/>
              <a:buChar char="²"/>
            </a:pPr>
            <a:r>
              <a:rPr lang="en-US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IDROSSIDI</a:t>
            </a:r>
          </a:p>
          <a:p>
            <a:pPr marL="285750" indent="-285750">
              <a:buFont typeface="Wingdings" charset="2"/>
              <a:buChar char="²"/>
            </a:pPr>
            <a:r>
              <a:rPr lang="en-US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CARBONATI</a:t>
            </a:r>
          </a:p>
          <a:p>
            <a:pPr marL="285750" indent="-285750">
              <a:buFont typeface="Wingdings" charset="2"/>
              <a:buChar char="²"/>
            </a:pPr>
            <a:r>
              <a:rPr lang="en-US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ALOGENURI</a:t>
            </a:r>
            <a:endParaRPr lang="en-US" i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68202" y="4758282"/>
            <a:ext cx="13901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en-US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SOLFATI</a:t>
            </a:r>
          </a:p>
          <a:p>
            <a:pPr marL="285750" indent="-285750">
              <a:buFont typeface="Wingdings" charset="2"/>
              <a:buChar char="²"/>
            </a:pPr>
            <a:r>
              <a:rPr lang="en-US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NITRATI</a:t>
            </a:r>
          </a:p>
          <a:p>
            <a:pPr marL="285750" indent="-285750">
              <a:buFont typeface="Wingdings" charset="2"/>
              <a:buChar char="²"/>
            </a:pPr>
            <a:r>
              <a:rPr lang="en-US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SILICATI</a:t>
            </a:r>
          </a:p>
          <a:p>
            <a:pPr marL="285750" indent="-285750">
              <a:buFont typeface="Wingdings" charset="2"/>
              <a:buChar char="²"/>
            </a:pPr>
            <a:r>
              <a:rPr lang="en-US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FOSFATI</a:t>
            </a:r>
            <a:endParaRPr lang="en-US" i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1" name="Picture 10" descr="Schermata 2020-03-22 alle 18.11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6349368"/>
            <a:ext cx="8626790" cy="43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823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8068" y="209116"/>
            <a:ext cx="6407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pple Chancery"/>
                <a:cs typeface="Apple Chancery"/>
              </a:rPr>
              <a:t>Origine dei minerali</a:t>
            </a:r>
            <a:endParaRPr lang="it-IT" sz="54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pple Chancery"/>
              <a:cs typeface="Apple Chancery"/>
            </a:endParaRPr>
          </a:p>
        </p:txBody>
      </p:sp>
      <p:pic>
        <p:nvPicPr>
          <p:cNvPr id="5" name="Picture 4" descr="Schermata 2020-03-22 alle 18.15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67" y="1280998"/>
            <a:ext cx="7510473" cy="2793337"/>
          </a:xfrm>
          <a:prstGeom prst="rect">
            <a:avLst/>
          </a:prstGeom>
        </p:spPr>
      </p:pic>
      <p:pic>
        <p:nvPicPr>
          <p:cNvPr id="6" name="Picture 5" descr="Schermata 2020-03-22 alle 18.18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2274"/>
            <a:ext cx="9144000" cy="817275"/>
          </a:xfrm>
          <a:prstGeom prst="rect">
            <a:avLst/>
          </a:prstGeom>
        </p:spPr>
      </p:pic>
      <p:pic>
        <p:nvPicPr>
          <p:cNvPr id="7" name="Picture 6" descr="Schermata 2020-03-22 alle 18.20.1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477" y="4874913"/>
            <a:ext cx="52451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70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hermata 2020-03-22 alle 18.22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70" y="553450"/>
            <a:ext cx="7389927" cy="50995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35741" y="4988181"/>
            <a:ext cx="7089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Oro</a:t>
            </a:r>
            <a:endParaRPr lang="it-IT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1812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hermata 2020-03-22 alle 18.37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75" y="759521"/>
            <a:ext cx="7810891" cy="51040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31695" y="4066583"/>
            <a:ext cx="1843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Corindone</a:t>
            </a:r>
            <a:endParaRPr lang="en-US" sz="1600" b="1" i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7739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hermata 2020-03-22 alle 18.25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22" y="682362"/>
            <a:ext cx="7464385" cy="49953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49873" y="3565263"/>
            <a:ext cx="1045541" cy="369332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Granato</a:t>
            </a:r>
            <a:endParaRPr lang="it-IT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31456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hermata 2020-03-22 alle 18.58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65" y="719209"/>
            <a:ext cx="7373919" cy="51399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46745" y="5763595"/>
            <a:ext cx="118494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Limonite</a:t>
            </a:r>
            <a:endParaRPr lang="it-IT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384408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2493</TotalTime>
  <Words>217</Words>
  <Application>Microsoft Macintosh PowerPoint</Application>
  <PresentationFormat>On-screen Show (4:3)</PresentationFormat>
  <Paragraphs>75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Breeze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</dc:creator>
  <cp:lastModifiedBy>Christian</cp:lastModifiedBy>
  <cp:revision>8</cp:revision>
  <dcterms:created xsi:type="dcterms:W3CDTF">2020-03-19T08:29:20Z</dcterms:created>
  <dcterms:modified xsi:type="dcterms:W3CDTF">2020-03-23T12:29:07Z</dcterms:modified>
</cp:coreProperties>
</file>